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1" r:id="rId4"/>
    <p:sldId id="272" r:id="rId5"/>
    <p:sldId id="273" r:id="rId6"/>
    <p:sldId id="261" r:id="rId7"/>
    <p:sldId id="260" r:id="rId8"/>
    <p:sldId id="267" r:id="rId9"/>
    <p:sldId id="268" r:id="rId10"/>
    <p:sldId id="269" r:id="rId11"/>
    <p:sldId id="274" r:id="rId12"/>
    <p:sldId id="275" r:id="rId13"/>
    <p:sldId id="296" r:id="rId14"/>
    <p:sldId id="263" r:id="rId15"/>
    <p:sldId id="297" r:id="rId16"/>
    <p:sldId id="29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FFEB00"/>
    <a:srgbClr val="5DB65D"/>
    <a:srgbClr val="2279B4"/>
    <a:srgbClr val="0CA15F"/>
    <a:srgbClr val="00FF00"/>
    <a:srgbClr val="F0240C"/>
    <a:srgbClr val="5999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76F5-044B-4D24-9DCA-0424EEC75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9D3580-DDF5-4DCC-84C0-E3797FA8A4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B78D2-B90A-46CA-B108-7DA60FD80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95673-74C0-478D-9B75-FF4C08F0D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91C7E-B93B-4190-A6A4-F0B50167F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1127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02C33-1574-424E-BCA3-4C9A75C1B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439727-A082-46E3-859F-F7F2D1132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B7057-BFD1-40E2-B8BF-B32DE355A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329D1-8941-4F8B-848B-BAAD04633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FDCB8-5E59-4CED-8DF9-46CFCB7E4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043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E251F2-882E-47B5-A43D-9B0C058178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565D1-6407-4ED5-BAF2-745C39CA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94F0E-49FD-42FA-A7A2-D0C5F8C4C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7B9BF-3E62-47C2-B4EB-01D6687EF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165F7-A89F-4BBE-B477-9357F2869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690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845D1-E55B-4BBA-B482-A905A9818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3F499-6813-4A62-A91C-D2D044CC0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CA43C-EBA7-4AFB-9A04-917DDB12B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E1D17-6B5E-406B-986F-39A094009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E261C-524B-4949-9527-D354BE16A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915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65701-4CD5-41E0-8DFC-CF173CF7C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CD7A5-2584-49C6-A8A8-08FA71208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8BFF0-26CD-4781-9177-3B8E1B1A3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4C5E9-4ADF-43A6-BB77-D74A98620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D8079-1BF0-4F7F-BEAE-B13F5218A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1317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30629-F057-4AAD-9D8D-8C5D3D942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4B563-ACAE-4A37-97F0-4D628FBCB4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D40D2E-036A-4EB8-BE88-01317531EC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A2023-0743-43E6-A3B1-71ED217AF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EB1F7-752E-4BA0-92D1-CD5B19F0E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9C96B-CE1C-4228-B61C-644B9EC06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9530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090C8-87FE-4AAB-BD38-6D7F73383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30A75-9397-47E2-836A-70164BEFC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5B613A-F279-4093-8467-DCF772962E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A54A1C-B89B-4E3A-97F4-E2A42B10F6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70A392-CA30-4CAC-B529-B77C784D6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0C6156-2038-4CAD-BAFA-C291A81DD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CFF0E8-F6D9-41E1-A7B4-C802191FC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7E8FE-12FB-46B9-B41C-4791DEAD3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7947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3E164-75F8-4157-8AA2-B5BF19FE9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695803-7AF3-4E85-9389-D704A7E54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213665-EF70-4109-B7EA-DD0E084B1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0A84C7-7CE5-4782-98CE-9AA594D86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6519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1DFE01-CDBB-4BA4-B1FD-772D0D971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BED7A6-FB14-46B3-8FFB-18548882E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6EC57C-9A5D-425A-8A20-E76D981EC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2281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119C2-26DD-4772-88BE-A7C9F4A05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E1921-9EE6-4540-BC10-113EC9CE6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97E30-B92B-48C4-975C-275407F6AE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36FCDA-B15A-4A67-B103-809B2F7E3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611913-FA0B-4DBD-B7FD-562083166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6B3B9-4F8A-42CD-8B89-B035AB8BA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9911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A33D0-F960-40B8-9395-BF4F6FC3C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27178-49BF-4E95-A45C-E6E7F0C10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714723-BF9E-49D2-8995-492A737C5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DC039-CD17-437C-80EB-C3DCE2BCB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DCFF0-D2C9-41C4-AB89-538A8BBF3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38F59-862E-4F19-9B36-8C6D0835C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0944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ADA9E8-82EF-4C74-A9B7-FC98F91EC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82FAE-BE36-4376-8A91-B2A529720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8A8E2-0F01-4972-8C09-21E6C4F496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7636D-1149-4242-8FE8-544D74F4F006}" type="datetimeFigureOut">
              <a:rPr lang="en-GB" smtClean="0"/>
              <a:t>21/07/2022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5EC74-6D5B-4C78-B372-5F744867B0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5245A-9C8D-4BED-AC3B-A6E9BC25C7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C511B-2CB1-44CD-AC86-9BAEF7333C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00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FBACF-56D3-414F-A220-BDB0DA6247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The role of neuronal dynamics in attention perception</a:t>
            </a:r>
            <a:br>
              <a:rPr lang="en-GB" b="1" dirty="0"/>
            </a:br>
            <a:r>
              <a:rPr lang="en-GB" b="1" dirty="0"/>
              <a:t>- investigated with MEG and modelled with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2414989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B20FC-56B6-4B9D-A3E1-C2E3B9462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30" y="214205"/>
            <a:ext cx="11163670" cy="700195"/>
          </a:xfrm>
        </p:spPr>
        <p:txBody>
          <a:bodyPr>
            <a:noAutofit/>
          </a:bodyPr>
          <a:lstStyle/>
          <a:p>
            <a:r>
              <a:rPr lang="en-GB" sz="3600" b="1" dirty="0"/>
              <a:t>Output activations with dynamics in V1</a:t>
            </a: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3D17224C-02A8-46FE-BBB9-62CBC8A45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800" y="1671865"/>
            <a:ext cx="9972400" cy="471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345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B20FC-56B6-4B9D-A3E1-C2E3B9462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30" y="214205"/>
            <a:ext cx="11163670" cy="700195"/>
          </a:xfrm>
        </p:spPr>
        <p:txBody>
          <a:bodyPr>
            <a:noAutofit/>
          </a:bodyPr>
          <a:lstStyle/>
          <a:p>
            <a:r>
              <a:rPr lang="en-GB" sz="3600" b="1" dirty="0"/>
              <a:t>Output activations with dynamics in V1</a:t>
            </a: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3D17224C-02A8-46FE-BBB9-62CBC8A450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800" y="1671865"/>
            <a:ext cx="9972400" cy="471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077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B20FC-56B6-4B9D-A3E1-C2E3B9462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30" y="214205"/>
            <a:ext cx="11163670" cy="700195"/>
          </a:xfrm>
        </p:spPr>
        <p:txBody>
          <a:bodyPr>
            <a:noAutofit/>
          </a:bodyPr>
          <a:lstStyle/>
          <a:p>
            <a:r>
              <a:rPr lang="en-GB" sz="3600" b="1" dirty="0"/>
              <a:t>Experimental work: neuronal oscillations &amp; excitability in selective attention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1DF15AD-3660-4119-AB51-E424F0A09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10" y="1765300"/>
            <a:ext cx="5014943" cy="3939157"/>
          </a:xfrm>
          <a:prstGeom prst="rect">
            <a:avLst/>
          </a:prstGeom>
        </p:spPr>
      </p:pic>
      <p:pic>
        <p:nvPicPr>
          <p:cNvPr id="10" name="Picture 9" descr="Chart, diagram, bar chart&#10;&#10;Description automatically generated">
            <a:extLst>
              <a:ext uri="{FF2B5EF4-FFF2-40B4-BE49-F238E27FC236}">
                <a16:creationId xmlns:a16="http://schemas.microsoft.com/office/drawing/2014/main" id="{C9425469-3594-42D2-980D-12BC549C22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650" y="1603729"/>
            <a:ext cx="4689150" cy="351820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BBCA7A7-341E-49D2-BF6E-DFBC56F10094}"/>
              </a:ext>
            </a:extLst>
          </p:cNvPr>
          <p:cNvSpPr txBox="1"/>
          <p:nvPr/>
        </p:nvSpPr>
        <p:spPr>
          <a:xfrm>
            <a:off x="6093149" y="1168400"/>
            <a:ext cx="5946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6B5D76"/>
                </a:solidFill>
              </a:rPr>
              <a:t>Rapid Frequency Tagging: Measure of neuronal excitability*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493007-1D9E-4D64-9A11-2C214F72464A}"/>
              </a:ext>
            </a:extLst>
          </p:cNvPr>
          <p:cNvSpPr txBox="1"/>
          <p:nvPr/>
        </p:nvSpPr>
        <p:spPr>
          <a:xfrm>
            <a:off x="6093148" y="5492234"/>
            <a:ext cx="5946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6B5D76"/>
                </a:solidFill>
              </a:rPr>
              <a:t>* </a:t>
            </a:r>
            <a:r>
              <a:rPr lang="en-GB" dirty="0"/>
              <a:t>Responses up to 78 Hz, no interference with ongoing neuronal dynamics (Duecker et al., 2021) </a:t>
            </a:r>
          </a:p>
        </p:txBody>
      </p:sp>
    </p:spTree>
    <p:extLst>
      <p:ext uri="{BB962C8B-B14F-4D97-AF65-F5344CB8AC3E}">
        <p14:creationId xmlns:p14="http://schemas.microsoft.com/office/powerpoint/2010/main" val="3928671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EA3BF-5392-465F-993A-E15CAB143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00" y="113455"/>
            <a:ext cx="11278999" cy="666721"/>
          </a:xfrm>
        </p:spPr>
        <p:txBody>
          <a:bodyPr>
            <a:normAutofit fontScale="90000"/>
          </a:bodyPr>
          <a:lstStyle/>
          <a:p>
            <a:r>
              <a:rPr lang="en-GB" sz="3600" b="1" dirty="0"/>
              <a:t>Target boosting &amp; distractor suppression measured by RFT response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7CB6D71-A8F5-4231-8234-7D2164E37B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844" y="1669805"/>
            <a:ext cx="9895303" cy="364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932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EA3BF-5392-465F-993A-E15CAB143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00" y="113455"/>
            <a:ext cx="11278999" cy="666721"/>
          </a:xfrm>
        </p:spPr>
        <p:txBody>
          <a:bodyPr>
            <a:normAutofit/>
          </a:bodyPr>
          <a:lstStyle/>
          <a:p>
            <a:r>
              <a:rPr lang="en-GB" sz="3600" b="1" dirty="0"/>
              <a:t>Strong pre-stimulus alpha oscillations -&gt; faster reaction time</a:t>
            </a:r>
          </a:p>
        </p:txBody>
      </p:sp>
      <p:pic>
        <p:nvPicPr>
          <p:cNvPr id="8" name="Picture 7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1BEA486F-9E70-45F5-9BF0-6BCE318CC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84" y="1817682"/>
            <a:ext cx="10966431" cy="378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0174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EA3BF-5392-465F-993A-E15CAB143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00" y="113455"/>
            <a:ext cx="11278999" cy="666721"/>
          </a:xfrm>
        </p:spPr>
        <p:txBody>
          <a:bodyPr>
            <a:normAutofit/>
          </a:bodyPr>
          <a:lstStyle/>
          <a:p>
            <a:r>
              <a:rPr lang="en-GB" sz="3600" b="1" dirty="0"/>
              <a:t>Strong pre-stimulus alpha oscillations -&gt; faster reaction time</a:t>
            </a:r>
          </a:p>
        </p:txBody>
      </p:sp>
      <p:pic>
        <p:nvPicPr>
          <p:cNvPr id="8" name="Picture 7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1BEA486F-9E70-45F5-9BF0-6BCE318CC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84" y="1817682"/>
            <a:ext cx="10966431" cy="378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15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EA3BF-5392-465F-993A-E15CAB143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00" y="113455"/>
            <a:ext cx="11278999" cy="666721"/>
          </a:xfrm>
        </p:spPr>
        <p:txBody>
          <a:bodyPr>
            <a:normAutofit/>
          </a:bodyPr>
          <a:lstStyle/>
          <a:p>
            <a:r>
              <a:rPr lang="en-GB" sz="3600" b="1" dirty="0"/>
              <a:t>Strong pre-stimulus alpha -&gt; stronger distractor suppression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8D0EBE6D-1C06-4AC4-B694-B9D1721512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736"/>
            <a:ext cx="12192000" cy="456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869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FA5B88BA-F652-43B2-BED0-093A25FE2658}"/>
              </a:ext>
            </a:extLst>
          </p:cNvPr>
          <p:cNvSpPr txBox="1">
            <a:spLocks/>
          </p:cNvSpPr>
          <p:nvPr/>
        </p:nvSpPr>
        <p:spPr>
          <a:xfrm>
            <a:off x="190800" y="214205"/>
            <a:ext cx="11163670" cy="7001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/>
              <a:t>Neuronal alpha oscillations in attention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F930837-FCCF-480A-9A64-BF6E1E805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800" y="1168674"/>
            <a:ext cx="10515600" cy="4351338"/>
          </a:xfrm>
        </p:spPr>
        <p:txBody>
          <a:bodyPr>
            <a:normAutofit/>
          </a:bodyPr>
          <a:lstStyle/>
          <a:p>
            <a:r>
              <a:rPr lang="en-GB" sz="2400" dirty="0"/>
              <a:t>Neuronal oscillations </a:t>
            </a:r>
            <a:r>
              <a:rPr lang="en-GB" sz="2400" dirty="0">
                <a:sym typeface="Wingdings" panose="05000000000000000000" pitchFamily="2" charset="2"/>
              </a:rPr>
              <a:t> rhythmic, synchronized activity of ~10,000 neurons</a:t>
            </a:r>
          </a:p>
          <a:p>
            <a:r>
              <a:rPr lang="en-GB" sz="2400" dirty="0">
                <a:sym typeface="Wingdings" panose="05000000000000000000" pitchFamily="2" charset="2"/>
              </a:rPr>
              <a:t>Reflect fluctuations in neuronal excitability &amp; are associated with formation of neuronal assemblies/networks</a:t>
            </a:r>
          </a:p>
          <a:p>
            <a:pPr marL="0" indent="0">
              <a:buNone/>
            </a:pPr>
            <a:endParaRPr lang="en-GB" sz="24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sz="2400" dirty="0">
                <a:sym typeface="Wingdings" panose="05000000000000000000" pitchFamily="2" charset="2"/>
              </a:rPr>
              <a:t>Alpha oscillations (8-12 Hz): </a:t>
            </a:r>
            <a:r>
              <a:rPr lang="en-GB" sz="2400" dirty="0"/>
              <a:t>Functional inhibition</a:t>
            </a:r>
          </a:p>
        </p:txBody>
      </p:sp>
      <p:pic>
        <p:nvPicPr>
          <p:cNvPr id="18" name="Picture 17" descr="Chart&#10;&#10;Description automatically generated">
            <a:extLst>
              <a:ext uri="{FF2B5EF4-FFF2-40B4-BE49-F238E27FC236}">
                <a16:creationId xmlns:a16="http://schemas.microsoft.com/office/drawing/2014/main" id="{EAA7194E-8ABA-4FC3-B2C5-9BE4CEFCA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0827"/>
            <a:ext cx="12192000" cy="338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657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FA5B88BA-F652-43B2-BED0-093A25FE2658}"/>
              </a:ext>
            </a:extLst>
          </p:cNvPr>
          <p:cNvSpPr txBox="1">
            <a:spLocks/>
          </p:cNvSpPr>
          <p:nvPr/>
        </p:nvSpPr>
        <p:spPr>
          <a:xfrm>
            <a:off x="190800" y="214205"/>
            <a:ext cx="11163670" cy="7001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/>
              <a:t>Proposal: alpha oscillations support a pipelining mechanism</a:t>
            </a:r>
          </a:p>
        </p:txBody>
      </p:sp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941319D-0737-456E-8DEA-7F18534A9B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552" y="1490778"/>
            <a:ext cx="6552087" cy="5153017"/>
          </a:xfr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657098E-523F-4B67-A39A-075BDDA75D7D}"/>
              </a:ext>
            </a:extLst>
          </p:cNvPr>
          <p:cNvGrpSpPr/>
          <p:nvPr/>
        </p:nvGrpSpPr>
        <p:grpSpPr>
          <a:xfrm>
            <a:off x="6357525" y="4720892"/>
            <a:ext cx="3167476" cy="923330"/>
            <a:chOff x="6420086" y="5035991"/>
            <a:chExt cx="4695335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21224F-931C-40DE-A0EF-00E2936009E5}"/>
                </a:ext>
              </a:extLst>
            </p:cNvPr>
            <p:cNvSpPr txBox="1"/>
            <p:nvPr/>
          </p:nvSpPr>
          <p:spPr>
            <a:xfrm flipH="1">
              <a:off x="6761860" y="5035991"/>
              <a:ext cx="43535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Discharges of neurons representing</a:t>
              </a:r>
              <a:br>
                <a:rPr lang="en-GB" dirty="0"/>
              </a:br>
              <a:r>
                <a:rPr lang="en-GB" dirty="0"/>
                <a:t>objects in scene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953F4F7-9CDD-4F9C-BFEA-2F1A52DF582B}"/>
                </a:ext>
              </a:extLst>
            </p:cNvPr>
            <p:cNvCxnSpPr/>
            <p:nvPr/>
          </p:nvCxnSpPr>
          <p:spPr>
            <a:xfrm flipH="1">
              <a:off x="6420086" y="5613945"/>
              <a:ext cx="235663" cy="19747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E1D2BCC-4D0E-4DCC-8828-ECAE5F95F3B9}"/>
              </a:ext>
            </a:extLst>
          </p:cNvPr>
          <p:cNvSpPr txBox="1"/>
          <p:nvPr/>
        </p:nvSpPr>
        <p:spPr>
          <a:xfrm flipH="1">
            <a:off x="7877023" y="1675443"/>
            <a:ext cx="34774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Attentional focus: alpha organizes neuronal discharges into a temporal code/pipeline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F0CCDF-3568-43C1-910B-35322A9CABB7}"/>
              </a:ext>
            </a:extLst>
          </p:cNvPr>
          <p:cNvSpPr txBox="1"/>
          <p:nvPr/>
        </p:nvSpPr>
        <p:spPr>
          <a:xfrm>
            <a:off x="190800" y="1843799"/>
            <a:ext cx="234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Low visual attention: </a:t>
            </a:r>
            <a:br>
              <a:rPr lang="en-GB" dirty="0"/>
            </a:br>
            <a:r>
              <a:rPr lang="en-GB" dirty="0"/>
              <a:t>high alpha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FCCA8CF-FC81-4957-A852-52E3D7F9B82C}"/>
              </a:ext>
            </a:extLst>
          </p:cNvPr>
          <p:cNvSpPr txBox="1"/>
          <p:nvPr/>
        </p:nvSpPr>
        <p:spPr>
          <a:xfrm flipH="1">
            <a:off x="9871593" y="6490990"/>
            <a:ext cx="38531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adapted from Jensen et al. 2014</a:t>
            </a:r>
          </a:p>
        </p:txBody>
      </p:sp>
    </p:spTree>
    <p:extLst>
      <p:ext uri="{BB962C8B-B14F-4D97-AF65-F5344CB8AC3E}">
        <p14:creationId xmlns:p14="http://schemas.microsoft.com/office/powerpoint/2010/main" val="2500130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FA5B88BA-F652-43B2-BED0-093A25FE2658}"/>
              </a:ext>
            </a:extLst>
          </p:cNvPr>
          <p:cNvSpPr txBox="1">
            <a:spLocks/>
          </p:cNvSpPr>
          <p:nvPr/>
        </p:nvSpPr>
        <p:spPr>
          <a:xfrm>
            <a:off x="190800" y="214205"/>
            <a:ext cx="11163670" cy="7001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/>
              <a:t>Proposal: alpha oscillations support a pipelining mechanism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4F7A772-15E2-40A4-A82A-66322CD22775}"/>
              </a:ext>
            </a:extLst>
          </p:cNvPr>
          <p:cNvGrpSpPr/>
          <p:nvPr/>
        </p:nvGrpSpPr>
        <p:grpSpPr>
          <a:xfrm>
            <a:off x="6006203" y="1343723"/>
            <a:ext cx="5731105" cy="5120848"/>
            <a:chOff x="5883846" y="1575277"/>
            <a:chExt cx="5731105" cy="5120848"/>
          </a:xfrm>
        </p:grpSpPr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F4E2E244-8C53-49F2-9E01-E77D95F49F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883846" y="1575277"/>
              <a:ext cx="5731105" cy="5120848"/>
            </a:xfrm>
            <a:prstGeom prst="rect">
              <a:avLst/>
            </a:prstGeom>
          </p:spPr>
        </p:pic>
        <p:cxnSp>
          <p:nvCxnSpPr>
            <p:cNvPr id="22" name="Connector: Curved 21">
              <a:extLst>
                <a:ext uri="{FF2B5EF4-FFF2-40B4-BE49-F238E27FC236}">
                  <a16:creationId xmlns:a16="http://schemas.microsoft.com/office/drawing/2014/main" id="{9D72F738-1A22-4C6B-BEF8-CB179DE00F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92067" y="4830415"/>
              <a:ext cx="477720" cy="213598"/>
            </a:xfrm>
            <a:prstGeom prst="curvedConnector3">
              <a:avLst>
                <a:gd name="adj1" fmla="val 50000"/>
              </a:avLst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671B113-47E4-4CFF-937E-77C130D6A0DF}"/>
                </a:ext>
              </a:extLst>
            </p:cNvPr>
            <p:cNvSpPr txBox="1"/>
            <p:nvPr/>
          </p:nvSpPr>
          <p:spPr>
            <a:xfrm>
              <a:off x="9054454" y="5282907"/>
              <a:ext cx="24306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High frequency activity/</a:t>
              </a:r>
              <a:br>
                <a:rPr lang="en-GB" dirty="0"/>
              </a:br>
              <a:r>
                <a:rPr lang="en-GB" dirty="0"/>
                <a:t>neuronal discharge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0E18989-1F94-4D9B-9E18-6D9C3AA83BA9}"/>
                </a:ext>
              </a:extLst>
            </p:cNvPr>
            <p:cNvSpPr txBox="1"/>
            <p:nvPr/>
          </p:nvSpPr>
          <p:spPr>
            <a:xfrm>
              <a:off x="9985979" y="4404139"/>
              <a:ext cx="1628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Alpha (8-12 Hz)</a:t>
              </a:r>
            </a:p>
          </p:txBody>
        </p:sp>
      </p:grpSp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941319D-0737-456E-8DEA-7F18534A9B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41"/>
          <a:stretch/>
        </p:blipFill>
        <p:spPr>
          <a:xfrm>
            <a:off x="454692" y="2673283"/>
            <a:ext cx="6552087" cy="3367935"/>
          </a:xfr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657098E-523F-4B67-A39A-075BDDA75D7D}"/>
              </a:ext>
            </a:extLst>
          </p:cNvPr>
          <p:cNvGrpSpPr/>
          <p:nvPr/>
        </p:nvGrpSpPr>
        <p:grpSpPr>
          <a:xfrm>
            <a:off x="5016999" y="4028436"/>
            <a:ext cx="3096452" cy="1121654"/>
            <a:chOff x="6420086" y="4689764"/>
            <a:chExt cx="4590052" cy="11216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E21224F-931C-40DE-A0EF-00E2936009E5}"/>
                </a:ext>
              </a:extLst>
            </p:cNvPr>
            <p:cNvSpPr txBox="1"/>
            <p:nvPr/>
          </p:nvSpPr>
          <p:spPr>
            <a:xfrm flipH="1">
              <a:off x="6656577" y="4689764"/>
              <a:ext cx="43535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Discharges of neurons representing</a:t>
              </a:r>
              <a:br>
                <a:rPr lang="en-GB" dirty="0"/>
              </a:br>
              <a:r>
                <a:rPr lang="en-GB" dirty="0"/>
                <a:t>objects in scene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953F4F7-9CDD-4F9C-BFEA-2F1A52DF582B}"/>
                </a:ext>
              </a:extLst>
            </p:cNvPr>
            <p:cNvCxnSpPr/>
            <p:nvPr/>
          </p:nvCxnSpPr>
          <p:spPr>
            <a:xfrm flipH="1">
              <a:off x="6420086" y="5613945"/>
              <a:ext cx="235663" cy="19747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8F3B63F6-AA0E-476A-9AAA-9C21A4D598DF}"/>
              </a:ext>
            </a:extLst>
          </p:cNvPr>
          <p:cNvCxnSpPr/>
          <p:nvPr/>
        </p:nvCxnSpPr>
        <p:spPr>
          <a:xfrm rot="10800000">
            <a:off x="9747683" y="4812460"/>
            <a:ext cx="887767" cy="139307"/>
          </a:xfrm>
          <a:prstGeom prst="curvedConnector3">
            <a:avLst>
              <a:gd name="adj1" fmla="val 95000"/>
            </a:avLst>
          </a:prstGeom>
          <a:ln w="38100">
            <a:solidFill>
              <a:srgbClr val="00FF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717CEDE2-4356-4000-9CDC-95E18FD816C7}"/>
              </a:ext>
            </a:extLst>
          </p:cNvPr>
          <p:cNvSpPr/>
          <p:nvPr/>
        </p:nvSpPr>
        <p:spPr>
          <a:xfrm>
            <a:off x="3730735" y="4705660"/>
            <a:ext cx="557180" cy="1073703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D22BA4-B857-4BEA-84FC-61BB800E0DA3}"/>
              </a:ext>
            </a:extLst>
          </p:cNvPr>
          <p:cNvSpPr txBox="1"/>
          <p:nvPr/>
        </p:nvSpPr>
        <p:spPr>
          <a:xfrm flipH="1">
            <a:off x="79523" y="6581001"/>
            <a:ext cx="38531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adapted from Jensen et al. 2014</a:t>
            </a:r>
          </a:p>
        </p:txBody>
      </p:sp>
    </p:spTree>
    <p:extLst>
      <p:ext uri="{BB962C8B-B14F-4D97-AF65-F5344CB8AC3E}">
        <p14:creationId xmlns:p14="http://schemas.microsoft.com/office/powerpoint/2010/main" val="3179395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FA5B88BA-F652-43B2-BED0-093A25FE2658}"/>
              </a:ext>
            </a:extLst>
          </p:cNvPr>
          <p:cNvSpPr txBox="1">
            <a:spLocks/>
          </p:cNvSpPr>
          <p:nvPr/>
        </p:nvSpPr>
        <p:spPr>
          <a:xfrm>
            <a:off x="190800" y="214205"/>
            <a:ext cx="11163670" cy="7001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/>
              <a:t>Toy model: space to time conversion by alpha oscillations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ED7E8C2-1350-4165-AFA0-6C687FFE8D02}"/>
              </a:ext>
            </a:extLst>
          </p:cNvPr>
          <p:cNvGrpSpPr/>
          <p:nvPr/>
        </p:nvGrpSpPr>
        <p:grpSpPr>
          <a:xfrm>
            <a:off x="213750" y="1430933"/>
            <a:ext cx="11978250" cy="5471456"/>
            <a:chOff x="274320" y="1349558"/>
            <a:chExt cx="11978250" cy="547145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96E6B7E-2FC5-4E1C-B7AC-87B0FD9B6E0E}"/>
                </a:ext>
              </a:extLst>
            </p:cNvPr>
            <p:cNvGrpSpPr/>
            <p:nvPr/>
          </p:nvGrpSpPr>
          <p:grpSpPr>
            <a:xfrm>
              <a:off x="274320" y="1349558"/>
              <a:ext cx="11978250" cy="5471456"/>
              <a:chOff x="274320" y="1314047"/>
              <a:chExt cx="11978250" cy="5471456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CF9B3458-8119-4FC8-BBF0-23DA4068E84E}"/>
                  </a:ext>
                </a:extLst>
              </p:cNvPr>
              <p:cNvGrpSpPr/>
              <p:nvPr/>
            </p:nvGrpSpPr>
            <p:grpSpPr>
              <a:xfrm>
                <a:off x="2466525" y="1469906"/>
                <a:ext cx="9725475" cy="4203561"/>
                <a:chOff x="2306948" y="1196488"/>
                <a:chExt cx="9725475" cy="4203561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A8431C5A-9252-42E2-8B40-94E02F46A94F}"/>
                    </a:ext>
                  </a:extLst>
                </p:cNvPr>
                <p:cNvGrpSpPr/>
                <p:nvPr/>
              </p:nvGrpSpPr>
              <p:grpSpPr>
                <a:xfrm>
                  <a:off x="2306948" y="1196488"/>
                  <a:ext cx="9725475" cy="4203561"/>
                  <a:chOff x="2306948" y="1196488"/>
                  <a:chExt cx="9725475" cy="4203561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3B0A8C8C-C54A-47A5-96E0-408DBCA523EF}"/>
                      </a:ext>
                    </a:extLst>
                  </p:cNvPr>
                  <p:cNvGrpSpPr/>
                  <p:nvPr/>
                </p:nvGrpSpPr>
                <p:grpSpPr>
                  <a:xfrm>
                    <a:off x="2306948" y="1196488"/>
                    <a:ext cx="9725475" cy="4203561"/>
                    <a:chOff x="2466525" y="1372632"/>
                    <a:chExt cx="9725475" cy="4203561"/>
                  </a:xfrm>
                </p:grpSpPr>
                <p:grpSp>
                  <p:nvGrpSpPr>
                    <p:cNvPr id="32" name="Group 31">
                      <a:extLst>
                        <a:ext uri="{FF2B5EF4-FFF2-40B4-BE49-F238E27FC236}">
                          <a16:creationId xmlns:a16="http://schemas.microsoft.com/office/drawing/2014/main" id="{8130749E-742E-4651-8314-B6E428C974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66525" y="1372632"/>
                      <a:ext cx="9725475" cy="4203561"/>
                      <a:chOff x="2603361" y="1688496"/>
                      <a:chExt cx="9011073" cy="3855774"/>
                    </a:xfrm>
                  </p:grpSpPr>
                  <p:pic>
                    <p:nvPicPr>
                      <p:cNvPr id="40" name="Picture 39" descr="Diagram&#10;&#10;Description automatically generated">
                        <a:extLst>
                          <a:ext uri="{FF2B5EF4-FFF2-40B4-BE49-F238E27FC236}">
                            <a16:creationId xmlns:a16="http://schemas.microsoft.com/office/drawing/2014/main" id="{24BE681E-833E-4DA7-8D26-E5DFD6FED54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0214" t="8749" b="44574"/>
                      <a:stretch/>
                    </p:blipFill>
                    <p:spPr>
                      <a:xfrm>
                        <a:off x="2603361" y="1870815"/>
                        <a:ext cx="8970161" cy="3673455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41" name="Rectangle 40">
                        <a:extLst>
                          <a:ext uri="{FF2B5EF4-FFF2-40B4-BE49-F238E27FC236}">
                            <a16:creationId xmlns:a16="http://schemas.microsoft.com/office/drawing/2014/main" id="{34AA2A9C-3AED-4D06-BF74-340D75B8CCB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46765" y="1688496"/>
                        <a:ext cx="3619621" cy="45078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  <p:sp>
                    <p:nvSpPr>
                      <p:cNvPr id="42" name="Rectangle 41">
                        <a:extLst>
                          <a:ext uri="{FF2B5EF4-FFF2-40B4-BE49-F238E27FC236}">
                            <a16:creationId xmlns:a16="http://schemas.microsoft.com/office/drawing/2014/main" id="{7DE4D6C2-9A73-4556-A1B2-75918173E0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203328" y="5100158"/>
                        <a:ext cx="3411106" cy="37261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GB"/>
                      </a:p>
                    </p:txBody>
                  </p:sp>
                </p:grpSp>
                <p:grpSp>
                  <p:nvGrpSpPr>
                    <p:cNvPr id="34" name="Group 33">
                      <a:extLst>
                        <a:ext uri="{FF2B5EF4-FFF2-40B4-BE49-F238E27FC236}">
                          <a16:creationId xmlns:a16="http://schemas.microsoft.com/office/drawing/2014/main" id="{FDAE9F0E-CB82-4B63-89AE-887584866D8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615269" y="2292802"/>
                      <a:ext cx="896950" cy="1280992"/>
                      <a:chOff x="2113844" y="2277725"/>
                      <a:chExt cx="896950" cy="1280992"/>
                    </a:xfrm>
                  </p:grpSpPr>
                  <p:cxnSp>
                    <p:nvCxnSpPr>
                      <p:cNvPr id="36" name="Straight Connector 35">
                        <a:extLst>
                          <a:ext uri="{FF2B5EF4-FFF2-40B4-BE49-F238E27FC236}">
                            <a16:creationId xmlns:a16="http://schemas.microsoft.com/office/drawing/2014/main" id="{97C98C99-46C0-461E-8A1A-A9F2DB5062C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rot="21421167">
                        <a:off x="2113844" y="2277725"/>
                        <a:ext cx="890743" cy="364480"/>
                      </a:xfrm>
                      <a:prstGeom prst="line">
                        <a:avLst/>
                      </a:prstGeom>
                      <a:ln w="38100">
                        <a:solidFill>
                          <a:srgbClr val="6B5D76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7" name="Straight Connector 36">
                        <a:extLst>
                          <a:ext uri="{FF2B5EF4-FFF2-40B4-BE49-F238E27FC236}">
                            <a16:creationId xmlns:a16="http://schemas.microsoft.com/office/drawing/2014/main" id="{FAE5B58E-A879-4759-9387-9CEBDEDF0BE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137384" y="3184646"/>
                        <a:ext cx="870744" cy="345028"/>
                      </a:xfrm>
                      <a:prstGeom prst="line">
                        <a:avLst/>
                      </a:prstGeom>
                      <a:ln w="38100">
                        <a:solidFill>
                          <a:srgbClr val="6B5D76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" name="Straight Connector 37">
                        <a:extLst>
                          <a:ext uri="{FF2B5EF4-FFF2-40B4-BE49-F238E27FC236}">
                            <a16:creationId xmlns:a16="http://schemas.microsoft.com/office/drawing/2014/main" id="{757E40EA-FE11-4392-8F9A-3B8B5191AE2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137384" y="2294811"/>
                        <a:ext cx="0" cy="889835"/>
                      </a:xfrm>
                      <a:prstGeom prst="line">
                        <a:avLst/>
                      </a:prstGeom>
                      <a:ln w="38100">
                        <a:solidFill>
                          <a:srgbClr val="6B5D76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" name="Straight Connector 38">
                        <a:extLst>
                          <a:ext uri="{FF2B5EF4-FFF2-40B4-BE49-F238E27FC236}">
                            <a16:creationId xmlns:a16="http://schemas.microsoft.com/office/drawing/2014/main" id="{9CFE87C8-332A-425B-8AD8-7F247F2A697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3010794" y="2617896"/>
                        <a:ext cx="0" cy="940821"/>
                      </a:xfrm>
                      <a:prstGeom prst="line">
                        <a:avLst/>
                      </a:prstGeom>
                      <a:ln w="38100">
                        <a:solidFill>
                          <a:srgbClr val="6B5D76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2A4AD3AB-CA62-4CB6-851B-9F4A169AB6FD}"/>
                      </a:ext>
                    </a:extLst>
                  </p:cNvPr>
                  <p:cNvSpPr/>
                  <p:nvPr/>
                </p:nvSpPr>
                <p:spPr>
                  <a:xfrm>
                    <a:off x="6146648" y="1511412"/>
                    <a:ext cx="280657" cy="280657"/>
                  </a:xfrm>
                  <a:prstGeom prst="ellipse">
                    <a:avLst/>
                  </a:prstGeom>
                  <a:solidFill>
                    <a:srgbClr val="F0240C"/>
                  </a:solidFill>
                  <a:ln>
                    <a:solidFill>
                      <a:srgbClr val="F0240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33B1D3E9-B68E-4536-9FA1-D68FBF783489}"/>
                    </a:ext>
                  </a:extLst>
                </p:cNvPr>
                <p:cNvSpPr txBox="1"/>
                <p:nvPr/>
              </p:nvSpPr>
              <p:spPr>
                <a:xfrm>
                  <a:off x="6208102" y="1476057"/>
                  <a:ext cx="4571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l-GR" dirty="0">
                      <a:solidFill>
                        <a:schemeClr val="bg1"/>
                      </a:solidFill>
                    </a:rPr>
                    <a:t>θ</a:t>
                  </a:r>
                  <a:endParaRPr lang="en-GB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31E7BC5-C70A-4DA4-BA2E-F42E3005707B}"/>
                  </a:ext>
                </a:extLst>
              </p:cNvPr>
              <p:cNvSpPr txBox="1"/>
              <p:nvPr/>
            </p:nvSpPr>
            <p:spPr>
              <a:xfrm>
                <a:off x="274320" y="2814147"/>
                <a:ext cx="364410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>
                    <a:solidFill>
                      <a:srgbClr val="6B5D76"/>
                    </a:solidFill>
                  </a:rPr>
                  <a:t>Weight sharing: </a:t>
                </a:r>
              </a:p>
              <a:p>
                <a:r>
                  <a:rPr lang="en-GB" dirty="0"/>
                  <a:t>convolutional kernel </a:t>
                </a:r>
              </a:p>
              <a:p>
                <a:r>
                  <a:rPr lang="en-GB" dirty="0"/>
                  <a:t>sliding over quadrants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65397C9-EF40-4DFD-BE69-2AB8ECCBEA72}"/>
                  </a:ext>
                </a:extLst>
              </p:cNvPr>
              <p:cNvSpPr txBox="1"/>
              <p:nvPr/>
            </p:nvSpPr>
            <p:spPr>
              <a:xfrm>
                <a:off x="6601214" y="1314047"/>
                <a:ext cx="40613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>
                    <a:solidFill>
                      <a:srgbClr val="6B5D76"/>
                    </a:solidFill>
                  </a:rPr>
                  <a:t>Adaptation term: </a:t>
                </a:r>
                <a:r>
                  <a:rPr lang="en-GB" dirty="0"/>
                  <a:t>un-sustained activation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07F5BF3-78C3-4177-A926-3BCCE3F89337}"/>
                  </a:ext>
                </a:extLst>
              </p:cNvPr>
              <p:cNvSpPr txBox="1"/>
              <p:nvPr/>
            </p:nvSpPr>
            <p:spPr>
              <a:xfrm>
                <a:off x="6586215" y="5759094"/>
                <a:ext cx="40613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>
                    <a:solidFill>
                      <a:srgbClr val="6B5D76"/>
                    </a:solidFill>
                  </a:rPr>
                  <a:t>Pulsed inhibition</a:t>
                </a:r>
                <a:endParaRPr lang="en-GB" dirty="0"/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7EB21505-CDC0-429D-A69F-7BA0A3053D75}"/>
                      </a:ext>
                    </a:extLst>
                  </p:cNvPr>
                  <p:cNvSpPr txBox="1"/>
                  <p:nvPr/>
                </p:nvSpPr>
                <p:spPr>
                  <a:xfrm>
                    <a:off x="8433342" y="1818283"/>
                    <a:ext cx="3819228" cy="964175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sSub>
                          <m:sSubPr>
                            <m:ctrlPr>
                              <a:rPr lang="en-GB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</a:rPr>
                              <m:t>τ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  <m:f>
                          <m:fPr>
                            <m:ctrlPr>
                              <a:rPr lang="en-GB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l-GR" i="1" smtClean="0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num>
                          <m:den>
                            <m:r>
                              <m:rPr>
                                <m:sty m:val="p"/>
                              </m:rPr>
                              <a:rPr lang="el-GR" i="1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den>
                        </m:f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=−</m:t>
                        </m:r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panose="02040503050406030204" pitchFamily="18" charset="0"/>
                          </a:rPr>
                          <m:t>σ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subHide m:val="on"/>
                                <m:supHide m:val="on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/>
                              <m:sup/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𝑖h</m:t>
                                    </m:r>
                                  </m:sub>
                                </m:s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 − </m:t>
                                </m:r>
                                <m:r>
                                  <a:rPr lang="el-GR" b="1" i="1" smtClean="0">
                                    <a:solidFill>
                                      <a:srgbClr val="F0240C"/>
                                    </a:solidFill>
                                    <a:latin typeface="Cambria Math" panose="02040503050406030204" pitchFamily="18" charset="0"/>
                                  </a:rPr>
                                  <m:t>𝜽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</m:e>
                            </m:nary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num>
                          <m:den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den>
                        </m:f>
                      </m:oMath>
                    </a14:m>
                    <a:r>
                      <a:rPr lang="en-GB" b="0" dirty="0"/>
                      <a:t>)</a:t>
                    </a:r>
                    <a:endParaRPr lang="en-GB" i="1" dirty="0">
                      <a:latin typeface="Cambria Math" panose="02040503050406030204" pitchFamily="18" charset="0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smtClean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l-GR" i="1" smtClean="0">
                                  <a:latin typeface="Cambria Math" panose="02040503050406030204" pitchFamily="18" charset="0"/>
                                </a:rPr>
                                <m:t>θ</m:t>
                              </m:r>
                            </m:sub>
                          </m:sSub>
                          <m:f>
                            <m:f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l-GR" i="1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sSub>
                                <m:sSubPr>
                                  <m:ctrlPr>
                                    <a:rPr lang="el-G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l-GR" i="1" smtClean="0">
                                      <a:latin typeface="Cambria Math" panose="02040503050406030204" pitchFamily="18" charset="0"/>
                                    </a:rPr>
                                    <m:t>θ</m:t>
                                  </m:r>
                                </m:e>
                                <m:sub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l-GR" i="1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=−</m:t>
                          </m:r>
                          <m:sSub>
                            <m:sSubPr>
                              <m:ctrlPr>
                                <a:rPr lang="el-G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smtClean="0">
                                  <a:latin typeface="Cambria Math" panose="020405030504060302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oMath>
                      </m:oMathPara>
                    </a14:m>
                    <a:endParaRPr lang="en-GB" dirty="0"/>
                  </a:p>
                </p:txBody>
              </p:sp>
            </mc:Choice>
            <mc:Fallback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7EB21505-CDC0-429D-A69F-7BA0A3053D7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433342" y="1818283"/>
                    <a:ext cx="3819228" cy="964175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pic>
            <p:nvPicPr>
              <p:cNvPr id="27" name="Picture 26" descr="Chart, line chart&#10;&#10;Description automatically generated">
                <a:extLst>
                  <a:ext uri="{FF2B5EF4-FFF2-40B4-BE49-F238E27FC236}">
                    <a16:creationId xmlns:a16="http://schemas.microsoft.com/office/drawing/2014/main" id="{379417D7-5511-4985-B72F-1722099A00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10494" y="5587637"/>
                <a:ext cx="2395731" cy="1197866"/>
              </a:xfrm>
              <a:prstGeom prst="rect">
                <a:avLst/>
              </a:prstGeom>
            </p:spPr>
          </p:pic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3927529-F4A1-47EA-883A-422A1D62BA35}"/>
                </a:ext>
              </a:extLst>
            </p:cNvPr>
            <p:cNvSpPr/>
            <p:nvPr/>
          </p:nvSpPr>
          <p:spPr>
            <a:xfrm rot="1331459">
              <a:off x="2778711" y="4627760"/>
              <a:ext cx="941033" cy="2916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C4A6DC6-58A6-41D6-A29C-FCB31F9F276E}"/>
              </a:ext>
            </a:extLst>
          </p:cNvPr>
          <p:cNvSpPr/>
          <p:nvPr/>
        </p:nvSpPr>
        <p:spPr>
          <a:xfrm rot="1359169">
            <a:off x="2642680" y="4642465"/>
            <a:ext cx="1091953" cy="1237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I: 56x56</a:t>
            </a:r>
          </a:p>
        </p:txBody>
      </p:sp>
    </p:spTree>
    <p:extLst>
      <p:ext uri="{BB962C8B-B14F-4D97-AF65-F5344CB8AC3E}">
        <p14:creationId xmlns:p14="http://schemas.microsoft.com/office/powerpoint/2010/main" val="1752305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B20FC-56B6-4B9D-A3E1-C2E3B9462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30" y="214205"/>
            <a:ext cx="11163670" cy="700195"/>
          </a:xfrm>
        </p:spPr>
        <p:txBody>
          <a:bodyPr>
            <a:noAutofit/>
          </a:bodyPr>
          <a:lstStyle/>
          <a:p>
            <a:r>
              <a:rPr lang="en-GB" sz="3600" b="1" dirty="0"/>
              <a:t>Toy model: space-to-time conversion by alpha oscillations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846E5A8-AA11-49C4-9E5B-B003587D4F4A}"/>
              </a:ext>
            </a:extLst>
          </p:cNvPr>
          <p:cNvGrpSpPr>
            <a:grpSpLocks noChangeAspect="1"/>
          </p:cNvGrpSpPr>
          <p:nvPr/>
        </p:nvGrpSpPr>
        <p:grpSpPr>
          <a:xfrm>
            <a:off x="545164" y="2048029"/>
            <a:ext cx="11101671" cy="3647525"/>
            <a:chOff x="588226" y="2616992"/>
            <a:chExt cx="10271307" cy="3374704"/>
          </a:xfrm>
        </p:grpSpPr>
        <p:pic>
          <p:nvPicPr>
            <p:cNvPr id="23" name="Picture 22" descr="Chart, scatter chart&#10;&#10;Description automatically generated">
              <a:extLst>
                <a:ext uri="{FF2B5EF4-FFF2-40B4-BE49-F238E27FC236}">
                  <a16:creationId xmlns:a16="http://schemas.microsoft.com/office/drawing/2014/main" id="{5598039C-560C-47E2-BBB1-50732074F0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4741"/>
            <a:stretch/>
          </p:blipFill>
          <p:spPr>
            <a:xfrm>
              <a:off x="588226" y="2616992"/>
              <a:ext cx="3409614" cy="3374704"/>
            </a:xfrm>
            <a:prstGeom prst="rect">
              <a:avLst/>
            </a:prstGeom>
          </p:spPr>
        </p:pic>
        <p:pic>
          <p:nvPicPr>
            <p:cNvPr id="26" name="Picture 25" descr="Chart, scatter chart&#10;&#10;Description automatically generated">
              <a:extLst>
                <a:ext uri="{FF2B5EF4-FFF2-40B4-BE49-F238E27FC236}">
                  <a16:creationId xmlns:a16="http://schemas.microsoft.com/office/drawing/2014/main" id="{C82A87D1-D2A8-4C92-A94A-4757403383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36"/>
            <a:stretch/>
          </p:blipFill>
          <p:spPr>
            <a:xfrm>
              <a:off x="4290497" y="2616992"/>
              <a:ext cx="6569036" cy="33747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7740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B20FC-56B6-4B9D-A3E1-C2E3B9462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30" y="214205"/>
            <a:ext cx="11163670" cy="700195"/>
          </a:xfrm>
        </p:spPr>
        <p:txBody>
          <a:bodyPr>
            <a:noAutofit/>
          </a:bodyPr>
          <a:lstStyle/>
          <a:p>
            <a:r>
              <a:rPr lang="en-GB" sz="3600" b="1" dirty="0"/>
              <a:t>CSHL project: neural dynamics in </a:t>
            </a:r>
            <a:r>
              <a:rPr lang="en-GB" sz="3600" b="1" dirty="0" err="1"/>
              <a:t>CORnet</a:t>
            </a:r>
            <a:r>
              <a:rPr lang="en-GB" sz="3600" b="1" dirty="0"/>
              <a:t>-Z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1777C9-011A-4EEE-9FB4-5449F5209F1C}"/>
              </a:ext>
            </a:extLst>
          </p:cNvPr>
          <p:cNvSpPr txBox="1"/>
          <p:nvPr/>
        </p:nvSpPr>
        <p:spPr>
          <a:xfrm flipH="1">
            <a:off x="9871593" y="6490990"/>
            <a:ext cx="38531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adapted from </a:t>
            </a:r>
            <a:r>
              <a:rPr lang="en-GB" sz="1200" dirty="0" err="1"/>
              <a:t>Kubilius</a:t>
            </a:r>
            <a:r>
              <a:rPr lang="en-GB" sz="1200" dirty="0"/>
              <a:t> et al., 2019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F56269B-82D4-4484-BCB6-4BFECA2D73B1}"/>
              </a:ext>
            </a:extLst>
          </p:cNvPr>
          <p:cNvGrpSpPr/>
          <p:nvPr/>
        </p:nvGrpSpPr>
        <p:grpSpPr>
          <a:xfrm>
            <a:off x="279299" y="1605717"/>
            <a:ext cx="9534753" cy="4578135"/>
            <a:chOff x="1605393" y="1651328"/>
            <a:chExt cx="9534753" cy="4578135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1833305-BD90-4AAC-B22D-A96929066ABF}"/>
                </a:ext>
              </a:extLst>
            </p:cNvPr>
            <p:cNvGrpSpPr/>
            <p:nvPr/>
          </p:nvGrpSpPr>
          <p:grpSpPr>
            <a:xfrm>
              <a:off x="3648722" y="1651328"/>
              <a:ext cx="4589562" cy="3732897"/>
              <a:chOff x="4048026" y="2867844"/>
              <a:chExt cx="4589562" cy="3732897"/>
            </a:xfrm>
          </p:grpSpPr>
          <p:pic>
            <p:nvPicPr>
              <p:cNvPr id="5" name="Picture 4" descr="Diagram&#10;&#10;Description automatically generated">
                <a:extLst>
                  <a:ext uri="{FF2B5EF4-FFF2-40B4-BE49-F238E27FC236}">
                    <a16:creationId xmlns:a16="http://schemas.microsoft.com/office/drawing/2014/main" id="{25051A4D-0C20-49A8-9244-D76D3AA0B06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608" b="36698"/>
              <a:stretch/>
            </p:blipFill>
            <p:spPr>
              <a:xfrm>
                <a:off x="4048026" y="2867844"/>
                <a:ext cx="4589562" cy="3732897"/>
              </a:xfrm>
              <a:prstGeom prst="rect">
                <a:avLst/>
              </a:prstGeom>
            </p:spPr>
          </p:pic>
          <p:pic>
            <p:nvPicPr>
              <p:cNvPr id="9" name="Picture 8" descr="Diagram&#10;&#10;Description automatically generated">
                <a:extLst>
                  <a:ext uri="{FF2B5EF4-FFF2-40B4-BE49-F238E27FC236}">
                    <a16:creationId xmlns:a16="http://schemas.microsoft.com/office/drawing/2014/main" id="{242DE2AD-F2E7-4BD8-B30A-675A0C723C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214" t="45263" r="6009" b="47176"/>
              <a:stretch/>
            </p:blipFill>
            <p:spPr>
              <a:xfrm>
                <a:off x="8334703" y="5542185"/>
                <a:ext cx="302885" cy="445865"/>
              </a:xfrm>
              <a:prstGeom prst="rect">
                <a:avLst/>
              </a:prstGeom>
            </p:spPr>
          </p:pic>
        </p:grp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5A913441-E540-477A-8044-5BBF2F8AC4FC}"/>
                </a:ext>
              </a:extLst>
            </p:cNvPr>
            <p:cNvSpPr/>
            <p:nvPr/>
          </p:nvSpPr>
          <p:spPr>
            <a:xfrm rot="16200000">
              <a:off x="5509334" y="3604601"/>
              <a:ext cx="417250" cy="3815921"/>
            </a:xfrm>
            <a:prstGeom prst="leftBrac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2D5E7D6-8AD0-46DC-A2FC-3EC08ACCF18B}"/>
                </a:ext>
              </a:extLst>
            </p:cNvPr>
            <p:cNvSpPr txBox="1"/>
            <p:nvPr/>
          </p:nvSpPr>
          <p:spPr>
            <a:xfrm flipH="1">
              <a:off x="4182712" y="5860131"/>
              <a:ext cx="35142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Frozen </a:t>
              </a:r>
              <a:r>
                <a:rPr lang="en-GB" dirty="0" err="1"/>
                <a:t>CORnet</a:t>
              </a:r>
              <a:r>
                <a:rPr lang="en-GB" dirty="0"/>
                <a:t>-Z architecture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458D0CA-D172-40D2-A84E-AFD9131762DC}"/>
                </a:ext>
              </a:extLst>
            </p:cNvPr>
            <p:cNvGrpSpPr/>
            <p:nvPr/>
          </p:nvGrpSpPr>
          <p:grpSpPr>
            <a:xfrm>
              <a:off x="1605393" y="2725057"/>
              <a:ext cx="2301144" cy="2996130"/>
              <a:chOff x="1605393" y="2725057"/>
              <a:chExt cx="2301144" cy="2996130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FD5AA262-6EAF-47CD-B888-FC6D93D0FF44}"/>
                  </a:ext>
                </a:extLst>
              </p:cNvPr>
              <p:cNvGrpSpPr/>
              <p:nvPr/>
            </p:nvGrpSpPr>
            <p:grpSpPr>
              <a:xfrm>
                <a:off x="1605393" y="2725057"/>
                <a:ext cx="2301144" cy="2996130"/>
                <a:chOff x="1401206" y="2725057"/>
                <a:chExt cx="2301144" cy="2996130"/>
              </a:xfrm>
            </p:grpSpPr>
            <p:pic>
              <p:nvPicPr>
                <p:cNvPr id="12" name="Picture 11" descr="Diagram&#10;&#10;Description automatically generated">
                  <a:extLst>
                    <a:ext uri="{FF2B5EF4-FFF2-40B4-BE49-F238E27FC236}">
                      <a16:creationId xmlns:a16="http://schemas.microsoft.com/office/drawing/2014/main" id="{05F6411D-47C9-44B5-BF30-48C758013C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214" t="16616" r="63751" b="52809"/>
                <a:stretch/>
              </p:blipFill>
              <p:spPr>
                <a:xfrm>
                  <a:off x="1401206" y="3097917"/>
                  <a:ext cx="1945676" cy="2623270"/>
                </a:xfrm>
                <a:prstGeom prst="rect">
                  <a:avLst/>
                </a:prstGeom>
              </p:spPr>
            </p:pic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43F1AC9B-2DF1-4352-A21E-4DE32304C304}"/>
                    </a:ext>
                  </a:extLst>
                </p:cNvPr>
                <p:cNvSpPr/>
                <p:nvPr/>
              </p:nvSpPr>
              <p:spPr>
                <a:xfrm rot="1302179">
                  <a:off x="2157635" y="2725057"/>
                  <a:ext cx="1544715" cy="9055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59E88764-A4AA-4A4F-8882-BE8BEF8BFC01}"/>
                  </a:ext>
                </a:extLst>
              </p:cNvPr>
              <p:cNvSpPr/>
              <p:nvPr/>
            </p:nvSpPr>
            <p:spPr>
              <a:xfrm rot="1358973">
                <a:off x="1748902" y="5291088"/>
                <a:ext cx="1189607" cy="36933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B7F2476-6213-4636-8C20-F1139FBE312F}"/>
                </a:ext>
              </a:extLst>
            </p:cNvPr>
            <p:cNvSpPr txBox="1"/>
            <p:nvPr/>
          </p:nvSpPr>
          <p:spPr>
            <a:xfrm rot="1214041" flipH="1">
              <a:off x="1807633" y="5233813"/>
              <a:ext cx="13391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I: 224x224</a:t>
              </a:r>
            </a:p>
          </p:txBody>
        </p:sp>
        <p:sp>
          <p:nvSpPr>
            <p:cNvPr id="18" name="Left Brace 17">
              <a:extLst>
                <a:ext uri="{FF2B5EF4-FFF2-40B4-BE49-F238E27FC236}">
                  <a16:creationId xmlns:a16="http://schemas.microsoft.com/office/drawing/2014/main" id="{67844000-9B24-4826-B0B3-D6DC61C1A45A}"/>
                </a:ext>
              </a:extLst>
            </p:cNvPr>
            <p:cNvSpPr/>
            <p:nvPr/>
          </p:nvSpPr>
          <p:spPr>
            <a:xfrm rot="16200000">
              <a:off x="7807913" y="5192965"/>
              <a:ext cx="417250" cy="639196"/>
            </a:xfrm>
            <a:prstGeom prst="leftBrac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E4CFC10-866F-4179-B2B4-C117D091611D}"/>
                </a:ext>
              </a:extLst>
            </p:cNvPr>
            <p:cNvSpPr txBox="1"/>
            <p:nvPr/>
          </p:nvSpPr>
          <p:spPr>
            <a:xfrm flipH="1">
              <a:off x="7625920" y="5822039"/>
              <a:ext cx="35142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Decoder trained on A,E,T,Z</a:t>
              </a: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D91BA2F1-F828-419F-94D1-05B15D5B10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1769" y="3666478"/>
            <a:ext cx="2892735" cy="192849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B50C3B1-3DD7-4E4E-9F5A-3AD311382477}"/>
              </a:ext>
            </a:extLst>
          </p:cNvPr>
          <p:cNvSpPr txBox="1"/>
          <p:nvPr/>
        </p:nvSpPr>
        <p:spPr>
          <a:xfrm>
            <a:off x="3248094" y="3666478"/>
            <a:ext cx="45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0CA15F"/>
                </a:solidFill>
              </a:rPr>
              <a:t>*</a:t>
            </a:r>
            <a:endParaRPr lang="en-GB" b="1" dirty="0">
              <a:solidFill>
                <a:srgbClr val="0CA15F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404B06-C81C-4D1D-8744-BD4DA598C3FF}"/>
              </a:ext>
            </a:extLst>
          </p:cNvPr>
          <p:cNvSpPr txBox="1"/>
          <p:nvPr/>
        </p:nvSpPr>
        <p:spPr>
          <a:xfrm>
            <a:off x="7350040" y="1522336"/>
            <a:ext cx="5038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0CA15F"/>
                </a:solidFill>
              </a:rPr>
              <a:t>* </a:t>
            </a:r>
            <a:r>
              <a:rPr lang="en-GB" sz="2400" dirty="0"/>
              <a:t>Fitz-Hugh-Nagumo oscillator</a:t>
            </a:r>
            <a:endParaRPr lang="en-GB" dirty="0">
              <a:solidFill>
                <a:srgbClr val="0CA15F"/>
              </a:solidFill>
            </a:endParaRPr>
          </a:p>
        </p:txBody>
      </p:sp>
      <p:pic>
        <p:nvPicPr>
          <p:cNvPr id="24" name="Picture 23" descr="A picture containing diagram&#10;&#10;Description automatically generated">
            <a:extLst>
              <a:ext uri="{FF2B5EF4-FFF2-40B4-BE49-F238E27FC236}">
                <a16:creationId xmlns:a16="http://schemas.microsoft.com/office/drawing/2014/main" id="{DEBF9059-6AB4-4307-8D94-ACADF677DB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790" y="2397683"/>
            <a:ext cx="4316393" cy="91089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F532B5B2-6188-49D1-A21D-CD7756B24E9C}"/>
              </a:ext>
            </a:extLst>
          </p:cNvPr>
          <p:cNvSpPr/>
          <p:nvPr/>
        </p:nvSpPr>
        <p:spPr>
          <a:xfrm>
            <a:off x="9685538" y="2483370"/>
            <a:ext cx="310718" cy="287086"/>
          </a:xfrm>
          <a:prstGeom prst="rect">
            <a:avLst/>
          </a:prstGeom>
          <a:noFill/>
          <a:ln w="28575">
            <a:solidFill>
              <a:srgbClr val="5DB6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449CA10-C4B3-490C-9485-436D2C5163E7}"/>
              </a:ext>
            </a:extLst>
          </p:cNvPr>
          <p:cNvSpPr/>
          <p:nvPr/>
        </p:nvSpPr>
        <p:spPr>
          <a:xfrm>
            <a:off x="10558662" y="2483370"/>
            <a:ext cx="337937" cy="287086"/>
          </a:xfrm>
          <a:prstGeom prst="rect">
            <a:avLst/>
          </a:prstGeom>
          <a:noFill/>
          <a:ln w="28575">
            <a:solidFill>
              <a:srgbClr val="5DB6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38ECD01-996B-41EE-BD55-5DAE3777C16E}"/>
              </a:ext>
            </a:extLst>
          </p:cNvPr>
          <p:cNvSpPr/>
          <p:nvPr/>
        </p:nvSpPr>
        <p:spPr>
          <a:xfrm>
            <a:off x="7663698" y="2359590"/>
            <a:ext cx="388102" cy="596969"/>
          </a:xfrm>
          <a:prstGeom prst="rect">
            <a:avLst/>
          </a:prstGeom>
          <a:noFill/>
          <a:ln w="28575">
            <a:solidFill>
              <a:srgbClr val="2279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0701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EFF15AF-85FE-40F5-8877-20088B35B8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800" y="1168674"/>
            <a:ext cx="111630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000" b="1" dirty="0"/>
              <a:t>Alpha amplitude = 0</a:t>
            </a:r>
            <a:endParaRPr lang="en-GB" sz="2000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D32A0DC9-622F-4A6B-89B0-9FC9373B7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594" y="1993627"/>
            <a:ext cx="6952725" cy="449396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7EA8D92-158F-48F7-88BA-FAEF9AF81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30" y="214205"/>
            <a:ext cx="11163670" cy="700195"/>
          </a:xfrm>
        </p:spPr>
        <p:txBody>
          <a:bodyPr>
            <a:noAutofit/>
          </a:bodyPr>
          <a:lstStyle/>
          <a:p>
            <a:r>
              <a:rPr lang="en-GB" sz="3600" b="1" dirty="0"/>
              <a:t>Output activations with dynamics in V1</a:t>
            </a:r>
          </a:p>
        </p:txBody>
      </p:sp>
    </p:spTree>
    <p:extLst>
      <p:ext uri="{BB962C8B-B14F-4D97-AF65-F5344CB8AC3E}">
        <p14:creationId xmlns:p14="http://schemas.microsoft.com/office/powerpoint/2010/main" val="2355832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EFF15AF-85FE-40F5-8877-20088B35B8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800" y="1168674"/>
            <a:ext cx="11163000" cy="4351338"/>
          </a:xfrm>
        </p:spPr>
        <p:txBody>
          <a:bodyPr/>
          <a:lstStyle/>
          <a:p>
            <a:pPr marL="0" indent="0">
              <a:buNone/>
            </a:pPr>
            <a:r>
              <a:rPr lang="en-GB" sz="2000" b="1" dirty="0"/>
              <a:t>Alpha amplitude = 0</a:t>
            </a:r>
            <a:endParaRPr lang="en-GB" sz="2000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Histogram&#10;&#10;Description automatically generated">
            <a:extLst>
              <a:ext uri="{FF2B5EF4-FFF2-40B4-BE49-F238E27FC236}">
                <a16:creationId xmlns:a16="http://schemas.microsoft.com/office/drawing/2014/main" id="{34F26991-4B3D-4452-B7DC-710BBB496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85" y="1683297"/>
            <a:ext cx="10199430" cy="481291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C55F64B-F993-4CB2-82D7-F58F4FA76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30" y="214205"/>
            <a:ext cx="11163670" cy="700195"/>
          </a:xfrm>
        </p:spPr>
        <p:txBody>
          <a:bodyPr>
            <a:noAutofit/>
          </a:bodyPr>
          <a:lstStyle/>
          <a:p>
            <a:r>
              <a:rPr lang="en-GB" sz="3600" b="1" dirty="0"/>
              <a:t>Output activations with dynamics in V1</a:t>
            </a:r>
          </a:p>
        </p:txBody>
      </p:sp>
    </p:spTree>
    <p:extLst>
      <p:ext uri="{BB962C8B-B14F-4D97-AF65-F5344CB8AC3E}">
        <p14:creationId xmlns:p14="http://schemas.microsoft.com/office/powerpoint/2010/main" val="761454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</TotalTime>
  <Words>327</Words>
  <Application>Microsoft Office PowerPoint</Application>
  <PresentationFormat>Widescreen</PresentationFormat>
  <Paragraphs>47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The role of neuronal dynamics in attention perception - investigated with MEG and modelled with Neural Networks</vt:lpstr>
      <vt:lpstr>PowerPoint Presentation</vt:lpstr>
      <vt:lpstr>PowerPoint Presentation</vt:lpstr>
      <vt:lpstr>PowerPoint Presentation</vt:lpstr>
      <vt:lpstr>PowerPoint Presentation</vt:lpstr>
      <vt:lpstr>Toy model: space-to-time conversion by alpha oscillations</vt:lpstr>
      <vt:lpstr>CSHL project: neural dynamics in CORnet-Z</vt:lpstr>
      <vt:lpstr>Output activations with dynamics in V1</vt:lpstr>
      <vt:lpstr>Output activations with dynamics in V1</vt:lpstr>
      <vt:lpstr>Output activations with dynamics in V1</vt:lpstr>
      <vt:lpstr>Output activations with dynamics in V1</vt:lpstr>
      <vt:lpstr>Experimental work: neuronal oscillations &amp; excitability in selective attention</vt:lpstr>
      <vt:lpstr>Target boosting &amp; distractor suppression measured by RFT response</vt:lpstr>
      <vt:lpstr>Strong pre-stimulus alpha oscillations -&gt; faster reaction time</vt:lpstr>
      <vt:lpstr>Strong pre-stimulus alpha oscillations -&gt; faster reaction time</vt:lpstr>
      <vt:lpstr>Strong pre-stimulus alpha -&gt; stronger distractor suppression</vt:lpstr>
    </vt:vector>
  </TitlesOfParts>
  <Company>University of Birmingham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Katharina Duecker (PhD Psychology Lab FT)</dc:creator>
  <cp:lastModifiedBy>Katharina Duecker (PhD Psychology Lab FT)</cp:lastModifiedBy>
  <cp:revision>22</cp:revision>
  <dcterms:created xsi:type="dcterms:W3CDTF">2022-07-19T20:14:59Z</dcterms:created>
  <dcterms:modified xsi:type="dcterms:W3CDTF">2022-07-22T01:38:46Z</dcterms:modified>
</cp:coreProperties>
</file>

<file path=docProps/thumbnail.jpeg>
</file>